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912" autoAdjust="0"/>
    <p:restoredTop sz="94660"/>
  </p:normalViewPr>
  <p:slideViewPr>
    <p:cSldViewPr>
      <p:cViewPr>
        <p:scale>
          <a:sx n="76" d="100"/>
          <a:sy n="76" d="100"/>
        </p:scale>
        <p:origin x="-960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A5F6534-3E51-4192-93C1-88E2AC3E695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5BEC841-5753-4582-B20A-B4ED19B1F2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5F6534-3E51-4192-93C1-88E2AC3E695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EC841-5753-4582-B20A-B4ED19B1F21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5F6534-3E51-4192-93C1-88E2AC3E695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EC841-5753-4582-B20A-B4ED19B1F21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5F6534-3E51-4192-93C1-88E2AC3E695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EC841-5753-4582-B20A-B4ED19B1F21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5F6534-3E51-4192-93C1-88E2AC3E695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EC841-5753-4582-B20A-B4ED19B1F21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5F6534-3E51-4192-93C1-88E2AC3E695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EC841-5753-4582-B20A-B4ED19B1F21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5F6534-3E51-4192-93C1-88E2AC3E695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EC841-5753-4582-B20A-B4ED19B1F2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A5F6534-3E51-4192-93C1-88E2AC3E695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EC841-5753-4582-B20A-B4ED19B1F21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A5F6534-3E51-4192-93C1-88E2AC3E695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5BEC841-5753-4582-B20A-B4ED19B1F21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5F6534-3E51-4192-93C1-88E2AC3E695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EC841-5753-4582-B20A-B4ED19B1F2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5F6534-3E51-4192-93C1-88E2AC3E695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EC841-5753-4582-B20A-B4ED19B1F2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A5F6534-3E51-4192-93C1-88E2AC3E695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5BEC841-5753-4582-B20A-B4ED19B1F21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scBI2IxVgTN0Zv_542IhNA" TargetMode="External"/><Relationship Id="rId2" Type="http://schemas.openxmlformats.org/officeDocument/2006/relationships/hyperlink" Target="https://www.facebook.com/CryptoJewsInDallas/?ref=bookmark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Conversos and Samaritans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Interesting Comparisons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2400" y="4430477"/>
            <a:ext cx="5943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Rabbi </a:t>
            </a:r>
            <a:r>
              <a:rPr lang="en-US" sz="1600" smtClean="0"/>
              <a:t>Juan </a:t>
            </a:r>
            <a:r>
              <a:rPr lang="en-US" sz="1600" smtClean="0"/>
              <a:t>Bejarano-Gutierrez</a:t>
            </a:r>
          </a:p>
          <a:p>
            <a:r>
              <a:rPr lang="en-US" sz="1600" b="1" smtClean="0"/>
              <a:t>CryptoJewishEducation.com</a:t>
            </a:r>
            <a:endParaRPr lang="en-US" sz="16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77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The Samaritans </a:t>
            </a:r>
            <a:r>
              <a:rPr lang="en-US" sz="2000" dirty="0" smtClean="0"/>
              <a:t>saw themselves </a:t>
            </a:r>
            <a:r>
              <a:rPr lang="en-US" sz="2000" dirty="0"/>
              <a:t>as remnants of the ten tribes of </a:t>
            </a:r>
            <a:r>
              <a:rPr lang="en-US" sz="2000" dirty="0" smtClean="0"/>
              <a:t>Israel in the aftermath of the Assyrian conquest of the Kingdom of Israel.</a:t>
            </a:r>
          </a:p>
          <a:p>
            <a:endParaRPr lang="en-US" dirty="0" smtClean="0"/>
          </a:p>
          <a:p>
            <a:r>
              <a:rPr lang="en-US" sz="2000" dirty="0" smtClean="0"/>
              <a:t>Rabbinic </a:t>
            </a:r>
            <a:r>
              <a:rPr lang="en-US" sz="2000" dirty="0"/>
              <a:t>sources viewed Samaritans on the basis of the Biblical text as the descendants of immigrants from </a:t>
            </a:r>
            <a:r>
              <a:rPr lang="en-US" sz="2000" dirty="0" err="1"/>
              <a:t>Kuta</a:t>
            </a:r>
            <a:r>
              <a:rPr lang="en-US" sz="2000" dirty="0"/>
              <a:t>. </a:t>
            </a:r>
            <a:r>
              <a:rPr lang="en-US" sz="2000" dirty="0" smtClean="0"/>
              <a:t>Hence they were called </a:t>
            </a:r>
            <a:r>
              <a:rPr lang="en-US" sz="2000" dirty="0" err="1" smtClean="0"/>
              <a:t>Kutim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dirty="0" smtClean="0"/>
              <a:t>The ultimate issue was whether Samaritans were </a:t>
            </a:r>
            <a:r>
              <a:rPr lang="en-US" sz="2000" i="1" dirty="0" err="1"/>
              <a:t>Gerei</a:t>
            </a:r>
            <a:r>
              <a:rPr lang="en-US" sz="2000" i="1" dirty="0"/>
              <a:t> </a:t>
            </a:r>
            <a:r>
              <a:rPr lang="en-US" sz="2000" i="1" dirty="0" err="1"/>
              <a:t>emet</a:t>
            </a:r>
            <a:r>
              <a:rPr lang="en-US" sz="2000" i="1" dirty="0"/>
              <a:t> </a:t>
            </a:r>
            <a:r>
              <a:rPr lang="en-US" sz="2000" dirty="0" smtClean="0"/>
              <a:t>(i.e. </a:t>
            </a:r>
            <a:r>
              <a:rPr lang="en-US" sz="2000" dirty="0"/>
              <a:t>true converts) or </a:t>
            </a:r>
            <a:r>
              <a:rPr lang="en-US" sz="2000" i="1" dirty="0" err="1"/>
              <a:t>Gerei</a:t>
            </a:r>
            <a:r>
              <a:rPr lang="en-US" sz="2000" i="1" dirty="0"/>
              <a:t> </a:t>
            </a:r>
            <a:r>
              <a:rPr lang="en-US" sz="2000" i="1" dirty="0" err="1"/>
              <a:t>arayot</a:t>
            </a:r>
            <a:r>
              <a:rPr lang="en-US" sz="2000" i="1" dirty="0"/>
              <a:t> </a:t>
            </a:r>
            <a:r>
              <a:rPr lang="en-US" sz="2000" dirty="0" smtClean="0"/>
              <a:t>(i.e. people </a:t>
            </a:r>
            <a:r>
              <a:rPr lang="en-US" sz="2000" dirty="0"/>
              <a:t>who converted out of fear of </a:t>
            </a:r>
            <a:r>
              <a:rPr lang="en-US" sz="2000" dirty="0" smtClean="0"/>
              <a:t>lions).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Who were the Samaritans?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48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The Conversos were Jews converted under duress in the violence of 1391 and continuing economic, political, social, and violent pressures of the following years.</a:t>
            </a:r>
          </a:p>
          <a:p>
            <a:endParaRPr lang="en-US" sz="2000" dirty="0" smtClean="0"/>
          </a:p>
          <a:p>
            <a:r>
              <a:rPr lang="en-US" sz="2000" dirty="0" smtClean="0"/>
              <a:t>According to Christianity, they were now Christians</a:t>
            </a:r>
            <a:r>
              <a:rPr lang="en-US" sz="2000" dirty="0"/>
              <a:t> </a:t>
            </a:r>
            <a:r>
              <a:rPr lang="en-US" sz="2000" dirty="0" smtClean="0"/>
              <a:t>regardless of their motivation for submitting to baptism. </a:t>
            </a:r>
          </a:p>
          <a:p>
            <a:endParaRPr lang="en-US" sz="2000" dirty="0" smtClean="0"/>
          </a:p>
          <a:p>
            <a:r>
              <a:rPr lang="en-US" sz="2000" dirty="0" smtClean="0"/>
              <a:t>According to Jewish law, Conversos were to be typically designated as </a:t>
            </a:r>
            <a:r>
              <a:rPr lang="en-US" sz="2000" i="1" dirty="0" err="1" smtClean="0"/>
              <a:t>Anusim</a:t>
            </a:r>
            <a:r>
              <a:rPr lang="en-US" sz="2000" i="1" dirty="0" smtClean="0"/>
              <a:t> </a:t>
            </a:r>
            <a:r>
              <a:rPr lang="en-US" sz="2000" dirty="0" smtClean="0"/>
              <a:t>(i.e. forced ones).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Who were the </a:t>
            </a:r>
            <a:r>
              <a:rPr lang="en-US" dirty="0" smtClean="0"/>
              <a:t>Conversos?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8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Eligibility to sign marriage documents.</a:t>
            </a:r>
          </a:p>
          <a:p>
            <a:pPr lvl="1"/>
            <a:r>
              <a:rPr lang="en-US" sz="1500" dirty="0"/>
              <a:t>Tractate </a:t>
            </a:r>
            <a:r>
              <a:rPr lang="en-US" sz="1500" dirty="0" err="1"/>
              <a:t>Gittin</a:t>
            </a:r>
            <a:r>
              <a:rPr lang="en-US" sz="1500" dirty="0"/>
              <a:t> </a:t>
            </a:r>
            <a:r>
              <a:rPr lang="en-US" sz="1500" dirty="0" smtClean="0"/>
              <a:t>10a.</a:t>
            </a:r>
          </a:p>
          <a:p>
            <a:endParaRPr lang="en-US" dirty="0" smtClean="0"/>
          </a:p>
          <a:p>
            <a:r>
              <a:rPr lang="en-US" dirty="0" smtClean="0"/>
              <a:t>Eligibility to form </a:t>
            </a:r>
            <a:r>
              <a:rPr lang="en-US" i="1" dirty="0" err="1" smtClean="0"/>
              <a:t>Zimun</a:t>
            </a:r>
            <a:r>
              <a:rPr lang="en-US" dirty="0"/>
              <a:t> </a:t>
            </a:r>
            <a:r>
              <a:rPr lang="en-US" dirty="0" smtClean="0"/>
              <a:t>(quorum) for Grace after meals. </a:t>
            </a:r>
          </a:p>
          <a:p>
            <a:pPr lvl="1"/>
            <a:r>
              <a:rPr lang="en-US" sz="1500" dirty="0" err="1" smtClean="0"/>
              <a:t>Berachot</a:t>
            </a:r>
            <a:r>
              <a:rPr lang="en-US" sz="1500" dirty="0" smtClean="0"/>
              <a:t> 47b.</a:t>
            </a:r>
          </a:p>
          <a:p>
            <a:endParaRPr lang="en-US" dirty="0" smtClean="0"/>
          </a:p>
          <a:p>
            <a:r>
              <a:rPr lang="en-US" dirty="0" smtClean="0"/>
              <a:t>Kosher status of their slaughtering</a:t>
            </a:r>
          </a:p>
          <a:p>
            <a:pPr lvl="1"/>
            <a:r>
              <a:rPr lang="en-US" sz="1500" dirty="0" err="1"/>
              <a:t>Pirkei</a:t>
            </a:r>
            <a:r>
              <a:rPr lang="en-US" sz="1500" dirty="0"/>
              <a:t> di </a:t>
            </a:r>
            <a:r>
              <a:rPr lang="en-US" sz="1500" dirty="0" err="1"/>
              <a:t>Rebbe</a:t>
            </a:r>
            <a:r>
              <a:rPr lang="en-US" sz="1500" dirty="0"/>
              <a:t> Eliezer, chapter 36 </a:t>
            </a:r>
            <a:r>
              <a:rPr lang="en-US" sz="1500" dirty="0" smtClean="0"/>
              <a:t>argued against.</a:t>
            </a:r>
          </a:p>
          <a:p>
            <a:pPr lvl="1"/>
            <a:r>
              <a:rPr lang="en-US" sz="1500" dirty="0" err="1"/>
              <a:t>Hullin</a:t>
            </a:r>
            <a:r>
              <a:rPr lang="en-US" sz="1500" dirty="0"/>
              <a:t> 3a and in </a:t>
            </a:r>
            <a:r>
              <a:rPr lang="en-US" sz="1500" dirty="0" err="1"/>
              <a:t>Tosefta</a:t>
            </a:r>
            <a:r>
              <a:rPr lang="en-US" sz="1500" dirty="0"/>
              <a:t> </a:t>
            </a:r>
            <a:r>
              <a:rPr lang="en-US" sz="1500" dirty="0" err="1"/>
              <a:t>Hullin</a:t>
            </a:r>
            <a:r>
              <a:rPr lang="en-US" sz="1500" dirty="0"/>
              <a:t> 1:1 </a:t>
            </a:r>
            <a:r>
              <a:rPr lang="en-US" sz="1500" dirty="0" smtClean="0"/>
              <a:t>argued for.</a:t>
            </a:r>
          </a:p>
          <a:p>
            <a:endParaRPr lang="en-US" dirty="0" smtClean="0"/>
          </a:p>
          <a:p>
            <a:r>
              <a:rPr lang="en-US" dirty="0" smtClean="0"/>
              <a:t>Kosher status of their wine.</a:t>
            </a:r>
            <a:endParaRPr lang="en-US" dirty="0"/>
          </a:p>
          <a:p>
            <a:pPr lvl="1"/>
            <a:r>
              <a:rPr lang="en-US" sz="1500" dirty="0" err="1" smtClean="0"/>
              <a:t>Avodah</a:t>
            </a:r>
            <a:r>
              <a:rPr lang="en-US" sz="1500" dirty="0" smtClean="0"/>
              <a:t> </a:t>
            </a:r>
            <a:r>
              <a:rPr lang="en-US" sz="1500" dirty="0" err="1" smtClean="0"/>
              <a:t>Zarah</a:t>
            </a:r>
            <a:r>
              <a:rPr lang="en-US" sz="1500" dirty="0" smtClean="0"/>
              <a:t> 31a- 31b</a:t>
            </a:r>
            <a:r>
              <a:rPr lang="en-US" sz="1500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Halakhic</a:t>
            </a:r>
            <a:r>
              <a:rPr lang="en-US" dirty="0" smtClean="0"/>
              <a:t> Issues: Samaritans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23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Was food prepared by them Kosher?</a:t>
            </a:r>
          </a:p>
          <a:p>
            <a:pPr lvl="1"/>
            <a:r>
              <a:rPr lang="en-US" sz="1400" dirty="0" err="1"/>
              <a:t>She’elot</a:t>
            </a:r>
            <a:r>
              <a:rPr lang="en-US" sz="1400" dirty="0"/>
              <a:t> u-</a:t>
            </a:r>
            <a:r>
              <a:rPr lang="en-US" sz="1400" dirty="0" err="1"/>
              <a:t>Teshuvot</a:t>
            </a:r>
            <a:r>
              <a:rPr lang="en-US" sz="1400" dirty="0"/>
              <a:t> </a:t>
            </a:r>
            <a:r>
              <a:rPr lang="en-US" sz="1400" dirty="0" err="1" smtClean="0"/>
              <a:t>haRibash</a:t>
            </a:r>
            <a:r>
              <a:rPr lang="en-US" sz="1400" dirty="0" smtClean="0"/>
              <a:t> </a:t>
            </a:r>
            <a:r>
              <a:rPr lang="en-US" sz="1400" dirty="0" err="1"/>
              <a:t>Siman</a:t>
            </a:r>
            <a:r>
              <a:rPr lang="en-US" sz="1400" dirty="0"/>
              <a:t> </a:t>
            </a:r>
            <a:r>
              <a:rPr lang="en-US" sz="1400" dirty="0" err="1" smtClean="0"/>
              <a:t>Dalet</a:t>
            </a:r>
            <a:r>
              <a:rPr lang="en-US" sz="1400" dirty="0" smtClean="0"/>
              <a:t>-yes.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Was wine under their care Kosher? </a:t>
            </a:r>
          </a:p>
          <a:p>
            <a:pPr lvl="1"/>
            <a:r>
              <a:rPr lang="en-US" sz="1400" dirty="0" err="1"/>
              <a:t>She’elot</a:t>
            </a:r>
            <a:r>
              <a:rPr lang="en-US" sz="1400" dirty="0"/>
              <a:t> u-</a:t>
            </a:r>
            <a:r>
              <a:rPr lang="en-US" sz="1400" dirty="0" err="1"/>
              <a:t>Teshuvot</a:t>
            </a:r>
            <a:r>
              <a:rPr lang="en-US" sz="1400" dirty="0"/>
              <a:t> </a:t>
            </a:r>
            <a:r>
              <a:rPr lang="en-US" sz="1400" dirty="0" err="1"/>
              <a:t>haRibash</a:t>
            </a:r>
            <a:r>
              <a:rPr lang="en-US" sz="1400" dirty="0"/>
              <a:t> </a:t>
            </a:r>
            <a:r>
              <a:rPr lang="en-US" sz="1400" dirty="0" err="1"/>
              <a:t>Siman</a:t>
            </a:r>
            <a:r>
              <a:rPr lang="en-US" sz="1400" dirty="0"/>
              <a:t> </a:t>
            </a:r>
            <a:r>
              <a:rPr lang="en-US" sz="1400" dirty="0" err="1" smtClean="0"/>
              <a:t>Dalet</a:t>
            </a:r>
            <a:r>
              <a:rPr lang="en-US" sz="1400" dirty="0" smtClean="0"/>
              <a:t>-yes.</a:t>
            </a:r>
            <a:endParaRPr lang="en-US" sz="1400" dirty="0"/>
          </a:p>
          <a:p>
            <a:pPr lvl="1"/>
            <a:r>
              <a:rPr lang="en-US" sz="1400" dirty="0" err="1" smtClean="0"/>
              <a:t>Shulchan</a:t>
            </a:r>
            <a:r>
              <a:rPr lang="en-US" sz="1400" dirty="0" smtClean="0"/>
              <a:t> </a:t>
            </a:r>
            <a:r>
              <a:rPr lang="en-US" sz="1400" dirty="0" err="1" smtClean="0"/>
              <a:t>aruch</a:t>
            </a:r>
            <a:r>
              <a:rPr lang="en-US" sz="1400" dirty="0" smtClean="0"/>
              <a:t> </a:t>
            </a:r>
            <a:r>
              <a:rPr lang="en-US" sz="1400" dirty="0" err="1" smtClean="0"/>
              <a:t>Yoreh</a:t>
            </a:r>
            <a:r>
              <a:rPr lang="en-US" sz="1400" dirty="0" smtClean="0"/>
              <a:t> </a:t>
            </a:r>
            <a:r>
              <a:rPr lang="en-US" sz="1400" dirty="0" err="1"/>
              <a:t>Deah</a:t>
            </a:r>
            <a:r>
              <a:rPr lang="en-US" sz="1400" dirty="0"/>
              <a:t> 124 </a:t>
            </a:r>
            <a:r>
              <a:rPr lang="en-US" sz="1400" dirty="0" smtClean="0"/>
              <a:t>against.</a:t>
            </a:r>
          </a:p>
          <a:p>
            <a:pPr lvl="1"/>
            <a:endParaRPr lang="en-US" sz="1400" dirty="0" smtClean="0"/>
          </a:p>
          <a:p>
            <a:r>
              <a:rPr lang="en-US" dirty="0" smtClean="0"/>
              <a:t>Was a </a:t>
            </a:r>
            <a:r>
              <a:rPr lang="en-US" i="1" dirty="0" smtClean="0"/>
              <a:t>Get </a:t>
            </a:r>
            <a:r>
              <a:rPr lang="en-US" dirty="0" smtClean="0"/>
              <a:t>witnessed by Conversos valid?</a:t>
            </a:r>
          </a:p>
          <a:p>
            <a:pPr lvl="1"/>
            <a:r>
              <a:rPr lang="en-US" sz="1400" dirty="0" err="1"/>
              <a:t>She’elot</a:t>
            </a:r>
            <a:r>
              <a:rPr lang="en-US" sz="1400" dirty="0"/>
              <a:t> u-</a:t>
            </a:r>
            <a:r>
              <a:rPr lang="en-US" sz="1400" dirty="0" err="1"/>
              <a:t>Teshuvot</a:t>
            </a:r>
            <a:r>
              <a:rPr lang="en-US" sz="1400" dirty="0"/>
              <a:t> </a:t>
            </a:r>
            <a:r>
              <a:rPr lang="en-US" sz="1400" dirty="0" err="1"/>
              <a:t>haRibash</a:t>
            </a:r>
            <a:r>
              <a:rPr lang="en-US" sz="1400" dirty="0"/>
              <a:t> </a:t>
            </a:r>
            <a:r>
              <a:rPr lang="en-US" sz="1400" dirty="0" err="1"/>
              <a:t>Siman</a:t>
            </a:r>
            <a:r>
              <a:rPr lang="en-US" sz="1400" dirty="0"/>
              <a:t> </a:t>
            </a:r>
            <a:r>
              <a:rPr lang="en-US" sz="1400" dirty="0" err="1" smtClean="0"/>
              <a:t>Sheis</a:t>
            </a:r>
            <a:r>
              <a:rPr lang="en-US" sz="1400" dirty="0" smtClean="0"/>
              <a:t>-Potentially.</a:t>
            </a:r>
          </a:p>
          <a:p>
            <a:pPr lvl="1"/>
            <a:endParaRPr lang="en-US" sz="1400" dirty="0" smtClean="0"/>
          </a:p>
          <a:p>
            <a:r>
              <a:rPr lang="en-US" dirty="0" smtClean="0"/>
              <a:t>Was a </a:t>
            </a:r>
            <a:r>
              <a:rPr lang="en-US" i="1" dirty="0" smtClean="0"/>
              <a:t>Get</a:t>
            </a:r>
            <a:r>
              <a:rPr lang="en-US" dirty="0"/>
              <a:t> </a:t>
            </a:r>
            <a:r>
              <a:rPr lang="en-US" dirty="0" smtClean="0"/>
              <a:t>written valid?</a:t>
            </a:r>
          </a:p>
          <a:p>
            <a:pPr lvl="1"/>
            <a:r>
              <a:rPr lang="en-US" sz="1400" dirty="0" err="1"/>
              <a:t>She’elot</a:t>
            </a:r>
            <a:r>
              <a:rPr lang="en-US" sz="1400" dirty="0"/>
              <a:t> u-</a:t>
            </a:r>
            <a:r>
              <a:rPr lang="en-US" sz="1400" dirty="0" err="1"/>
              <a:t>Teshuvot</a:t>
            </a:r>
            <a:r>
              <a:rPr lang="en-US" sz="1400" dirty="0"/>
              <a:t> </a:t>
            </a:r>
            <a:r>
              <a:rPr lang="en-US" sz="1400" dirty="0" err="1"/>
              <a:t>Tashbez</a:t>
            </a:r>
            <a:r>
              <a:rPr lang="en-US" sz="1400" dirty="0"/>
              <a:t> </a:t>
            </a:r>
            <a:r>
              <a:rPr lang="en-US" sz="1400" dirty="0" smtClean="0"/>
              <a:t>3:43-yes.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Halakhic</a:t>
            </a:r>
            <a:r>
              <a:rPr lang="en-US" dirty="0"/>
              <a:t> Issues: </a:t>
            </a:r>
            <a:r>
              <a:rPr lang="en-US" dirty="0" smtClean="0"/>
              <a:t>Conversos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83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Samaritans saw themselves as a distinct people.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sz="2000" dirty="0" smtClean="0"/>
              <a:t>They saw themselves as the true Israel.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sz="2000" dirty="0" smtClean="0"/>
              <a:t>They saw Mt. Gerizim as the cultic center of Israelite faith.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sz="2000" dirty="0" smtClean="0"/>
              <a:t>Their  legitimacy as Jews was always in question.</a:t>
            </a:r>
          </a:p>
          <a:p>
            <a:pPr marL="850392" lvl="1" indent="-457200">
              <a:buFont typeface="+mj-lt"/>
              <a:buAutoNum type="arabicPeriod"/>
            </a:pPr>
            <a:endParaRPr lang="en-US" sz="2000" dirty="0"/>
          </a:p>
          <a:p>
            <a:pPr marL="480060" indent="-342900"/>
            <a:r>
              <a:rPr lang="en-US" sz="2400" dirty="0" smtClean="0"/>
              <a:t>The Conversos saw themselves and were seen by others as Jews.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sz="2000" dirty="0" smtClean="0"/>
              <a:t>The ongoing </a:t>
            </a:r>
            <a:r>
              <a:rPr lang="en-US" sz="2000" dirty="0" err="1" smtClean="0"/>
              <a:t>halakhic</a:t>
            </a:r>
            <a:r>
              <a:rPr lang="en-US" sz="2000" dirty="0" smtClean="0"/>
              <a:t> identity of Jews was not in question. Only their status with respect to certain areas.</a:t>
            </a:r>
          </a:p>
          <a:p>
            <a:pPr marL="393192" lvl="1" indent="0">
              <a:buNone/>
            </a:pPr>
            <a:r>
              <a:rPr lang="en-US" sz="2000" dirty="0" smtClean="0"/>
              <a:t>2. </a:t>
            </a:r>
            <a:r>
              <a:rPr lang="en-US" sz="2000" dirty="0"/>
              <a:t>	</a:t>
            </a:r>
            <a:r>
              <a:rPr lang="en-US" sz="2000" dirty="0" smtClean="0"/>
              <a:t>Their legitimacy as Jews was </a:t>
            </a:r>
            <a:r>
              <a:rPr lang="en-US" sz="2000" smtClean="0"/>
              <a:t>never uncertain.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Key Differences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00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Visit </a:t>
            </a:r>
            <a:r>
              <a:rPr lang="en-US" b="1" smtClean="0"/>
              <a:t>CryptoJewishEducation.com</a:t>
            </a:r>
            <a:r>
              <a:rPr lang="en-US" smtClean="0"/>
              <a:t> and sign up for our email newsletter.</a:t>
            </a:r>
          </a:p>
          <a:p>
            <a:r>
              <a:rPr lang="en-US" smtClean="0"/>
              <a:t>Sign up as a fan of our </a:t>
            </a:r>
            <a:r>
              <a:rPr lang="en-US" smtClean="0">
                <a:hlinkClick r:id="rId2"/>
              </a:rPr>
              <a:t>Crypto Jews in Dallas </a:t>
            </a:r>
            <a:r>
              <a:rPr lang="en-US" smtClean="0"/>
              <a:t>page on Facebook. </a:t>
            </a:r>
          </a:p>
          <a:p>
            <a:r>
              <a:rPr lang="en-US"/>
              <a:t>Subscribe to our </a:t>
            </a:r>
            <a:r>
              <a:rPr lang="en-US">
                <a:hlinkClick r:id="rId3"/>
              </a:rPr>
              <a:t>YouTube channel </a:t>
            </a:r>
            <a:r>
              <a:rPr lang="en-US"/>
              <a:t>for Jewish liturgy in the Sephardic tradition and videos on Crypto-Judaism</a:t>
            </a:r>
            <a:r>
              <a:rPr lang="en-US"/>
              <a:t>. </a:t>
            </a:r>
            <a:r>
              <a:rPr lang="en-US" smtClean="0"/>
              <a:t> </a:t>
            </a:r>
            <a:endParaRPr lang="en-US"/>
          </a:p>
          <a:p>
            <a:pPr marL="109728" indent="0">
              <a:buNone/>
            </a:pPr>
            <a:endParaRPr lang="en-US" smtClean="0"/>
          </a:p>
          <a:p>
            <a:pPr marL="109728" indent="0">
              <a:buNone/>
            </a:pP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For More Information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92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Specializes in helping descendants of Conversos in learning and returning to Judaism.</a:t>
            </a:r>
          </a:p>
          <a:p>
            <a:r>
              <a:rPr lang="en-US" smtClean="0"/>
              <a:t>He received a Master’s degree in Judaic Studies from the Siegal College of Judaic Studies.</a:t>
            </a:r>
          </a:p>
          <a:p>
            <a:r>
              <a:rPr lang="en-US" smtClean="0"/>
              <a:t>He completed a doctorate in Jewish Studies at the Spertus Institute of Jewish Studies.</a:t>
            </a:r>
          </a:p>
          <a:p>
            <a:r>
              <a:rPr lang="en-US" smtClean="0"/>
              <a:t>He received rabbinic ordination from Yeshiva Mesilat Yesharim.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Rabbi Juan Bejarano-Gutierrez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9523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1149</TotalTime>
  <Words>466</Words>
  <Application>Microsoft Office PowerPoint</Application>
  <PresentationFormat>On-screen Show (4:3)</PresentationFormat>
  <Paragraphs>60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Conversos and Samaritans</vt:lpstr>
      <vt:lpstr>Who were the Samaritans?</vt:lpstr>
      <vt:lpstr>Who were the Conversos?</vt:lpstr>
      <vt:lpstr>Halakhic Issues: Samaritans</vt:lpstr>
      <vt:lpstr>Halakhic Issues: Conversos</vt:lpstr>
      <vt:lpstr>Key Differences</vt:lpstr>
      <vt:lpstr>For More Information</vt:lpstr>
      <vt:lpstr>Rabbi Juan Bejarano-Gutierrez</vt:lpstr>
    </vt:vector>
  </TitlesOfParts>
  <Company>LINTEC OF AMERICA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Conversos and Samaritans</dc:title>
  <dc:creator>Juan Gutierrez</dc:creator>
  <cp:lastModifiedBy>Juan Gutierrez</cp:lastModifiedBy>
  <cp:revision>31</cp:revision>
  <dcterms:created xsi:type="dcterms:W3CDTF">2014-06-18T02:47:34Z</dcterms:created>
  <dcterms:modified xsi:type="dcterms:W3CDTF">2016-05-16T18:05:19Z</dcterms:modified>
</cp:coreProperties>
</file>